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2286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4572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6858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9144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11430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13716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16002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18288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Заголовок и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utterstock_140751991_0.jpg"/>
          <p:cNvSpPr>
            <a:spLocks noGrp="1"/>
          </p:cNvSpPr>
          <p:nvPr>
            <p:ph type="pic" idx="13"/>
          </p:nvPr>
        </p:nvSpPr>
        <p:spPr bwMode="auto">
          <a:xfrm>
            <a:off x="-7442" y="-639961"/>
            <a:ext cx="12206883" cy="81379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7000" y="124023"/>
            <a:ext cx="5856248" cy="1574323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</a:defRPr>
            </a:lvl1pPr>
          </a:lstStyle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 — по центру">
    <p:bg>
      <p:bgPr shadeToTitle="0">
        <a:solidFill>
          <a:srgbClr val="00344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7000" y="127000"/>
            <a:ext cx="7358063" cy="2321719"/>
          </a:xfrm>
          <a:prstGeom prst="rect">
            <a:avLst/>
          </a:prstGeom>
        </p:spPr>
        <p:txBody>
          <a:bodyPr/>
          <a:lstStyle>
            <a:lvl1pPr>
              <a:defRPr sz="4500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Заголовок — по центру копия 1">
    <p:bg>
      <p:bgPr shadeToTitle="0">
        <a:solidFill>
          <a:srgbClr val="97C76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7000" y="127000"/>
            <a:ext cx="11938000" cy="5586869"/>
          </a:xfrm>
          <a:prstGeom prst="rect">
            <a:avLst/>
          </a:prstGeom>
        </p:spPr>
        <p:txBody>
          <a:bodyPr anchor="ctr"/>
          <a:lstStyle>
            <a:lvl1pPr>
              <a:defRPr sz="4500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31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38707" y="6366158"/>
            <a:ext cx="2464937" cy="30352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Квадрат"/>
          <p:cNvSpPr/>
          <p:nvPr/>
        </p:nvSpPr>
        <p:spPr bwMode="auto">
          <a:xfrm>
            <a:off x="11831500" y="872"/>
            <a:ext cx="363676" cy="363676"/>
          </a:xfrm>
          <a:prstGeom prst="rect">
            <a:avLst/>
          </a:prstGeom>
          <a:solidFill>
            <a:srgbClr val="00344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003446"/>
                </a:solidFill>
                <a:latin typeface="+mn-lt"/>
                <a:ea typeface="+mn-ea"/>
                <a:cs typeface="+mn-cs"/>
              </a:defRPr>
            </a:pPr>
            <a:endParaRPr sz="1500"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Заголовок — по центру коп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7000" y="127000"/>
            <a:ext cx="7358063" cy="2321719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1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38707" y="6366158"/>
            <a:ext cx="2464937" cy="30352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Квадрат"/>
          <p:cNvSpPr/>
          <p:nvPr/>
        </p:nvSpPr>
        <p:spPr bwMode="auto">
          <a:xfrm>
            <a:off x="11831500" y="872"/>
            <a:ext cx="363676" cy="363676"/>
          </a:xfrm>
          <a:prstGeom prst="rect">
            <a:avLst/>
          </a:prstGeom>
          <a:solidFill>
            <a:srgbClr val="97C76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98C766"/>
                </a:solidFill>
                <a:latin typeface="+mn-lt"/>
                <a:ea typeface="+mn-ea"/>
                <a:cs typeface="+mn-cs"/>
              </a:defRPr>
            </a:pPr>
            <a:endParaRPr sz="1500"/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Фото — 3 шт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dsc-7233.jpg"/>
          <p:cNvSpPr>
            <a:spLocks noGrp="1"/>
          </p:cNvSpPr>
          <p:nvPr>
            <p:ph type="pic" sz="quarter" idx="13"/>
          </p:nvPr>
        </p:nvSpPr>
        <p:spPr bwMode="auto">
          <a:xfrm>
            <a:off x="6156403" y="3580805"/>
            <a:ext cx="3210725" cy="21411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3" name="6eeca4b519ef75089b56b0a259d3e98a.jpg"/>
          <p:cNvSpPr>
            <a:spLocks noGrp="1"/>
          </p:cNvSpPr>
          <p:nvPr>
            <p:ph type="pic" sz="half" idx="14"/>
          </p:nvPr>
        </p:nvSpPr>
        <p:spPr bwMode="auto">
          <a:xfrm>
            <a:off x="6247805" y="-402989"/>
            <a:ext cx="5966148" cy="44697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4" name="6eeca4b519ef75089b56b0a259d3e98a.jpg"/>
          <p:cNvSpPr>
            <a:spLocks noGrp="1"/>
          </p:cNvSpPr>
          <p:nvPr>
            <p:ph type="pic" sz="half" idx="15"/>
          </p:nvPr>
        </p:nvSpPr>
        <p:spPr bwMode="auto">
          <a:xfrm>
            <a:off x="-43626" y="1501909"/>
            <a:ext cx="5987821" cy="44859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9579341" y="3595687"/>
            <a:ext cx="2481663" cy="21113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500">
                <a:latin typeface="Verdana"/>
                <a:ea typeface="Verdana"/>
                <a:cs typeface="Verdana"/>
              </a:defRPr>
            </a:lvl1pPr>
            <a:lvl2pPr marL="0" indent="0">
              <a:spcBef>
                <a:spcPts val="0"/>
              </a:spcBef>
              <a:buSzTx/>
              <a:buNone/>
              <a:defRPr sz="1500">
                <a:latin typeface="Verdana"/>
                <a:ea typeface="Verdana"/>
                <a:cs typeface="Verdana"/>
              </a:defRPr>
            </a:lvl2pPr>
            <a:lvl3pPr marL="0" indent="0">
              <a:spcBef>
                <a:spcPts val="0"/>
              </a:spcBef>
              <a:buSzTx/>
              <a:buNone/>
              <a:defRPr sz="1500">
                <a:latin typeface="Verdana"/>
                <a:ea typeface="Verdana"/>
                <a:cs typeface="Verdana"/>
              </a:defRPr>
            </a:lvl3pPr>
            <a:lvl4pPr marL="0" indent="0">
              <a:spcBef>
                <a:spcPts val="0"/>
              </a:spcBef>
              <a:buSzTx/>
              <a:buNone/>
              <a:defRPr sz="1500">
                <a:latin typeface="Verdana"/>
                <a:ea typeface="Verdana"/>
                <a:cs typeface="Verdana"/>
              </a:defRPr>
            </a:lvl4pPr>
            <a:lvl5pPr marL="0" indent="0">
              <a:spcBef>
                <a:spcPts val="0"/>
              </a:spcBef>
              <a:buSzTx/>
              <a:buNone/>
              <a:defRPr sz="1500">
                <a:latin typeface="Verdana"/>
                <a:ea typeface="Verdana"/>
                <a:cs typeface="Verdana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7000" y="127000"/>
            <a:ext cx="5817227" cy="1468236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38707" y="6366158"/>
            <a:ext cx="2464937" cy="30352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Квадрат"/>
          <p:cNvSpPr/>
          <p:nvPr/>
        </p:nvSpPr>
        <p:spPr bwMode="auto">
          <a:xfrm>
            <a:off x="11831500" y="872"/>
            <a:ext cx="363676" cy="363676"/>
          </a:xfrm>
          <a:prstGeom prst="rect">
            <a:avLst/>
          </a:prstGeom>
          <a:solidFill>
            <a:srgbClr val="97C76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98C766"/>
                </a:solidFill>
                <a:latin typeface="+mn-lt"/>
                <a:ea typeface="+mn-ea"/>
                <a:cs typeface="+mn-cs"/>
              </a:defRPr>
            </a:pPr>
            <a:endParaRPr sz="1500"/>
          </a:p>
        </p:txBody>
      </p:sp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x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Автор цитаты"/>
          <p:cNvSpPr txBox="1">
            <a:spLocks noGrp="1"/>
          </p:cNvSpPr>
          <p:nvPr>
            <p:ph type="body" sz="quarter" idx="13"/>
          </p:nvPr>
        </p:nvSpPr>
        <p:spPr bwMode="auto">
          <a:xfrm>
            <a:off x="2416969" y="4795242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7" name="«Место ввода цитаты»."/>
          <p:cNvSpPr txBox="1">
            <a:spLocks noGrp="1"/>
          </p:cNvSpPr>
          <p:nvPr>
            <p:ph type="body" sz="quarter" idx="14"/>
          </p:nvPr>
        </p:nvSpPr>
        <p:spPr bwMode="auto">
          <a:xfrm>
            <a:off x="296401" y="2677242"/>
            <a:ext cx="11517763" cy="8367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 b="1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78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38707" y="6366158"/>
            <a:ext cx="2464937" cy="30352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Квадрат"/>
          <p:cNvSpPr/>
          <p:nvPr/>
        </p:nvSpPr>
        <p:spPr bwMode="auto">
          <a:xfrm>
            <a:off x="11831500" y="872"/>
            <a:ext cx="363676" cy="363676"/>
          </a:xfrm>
          <a:prstGeom prst="rect">
            <a:avLst/>
          </a:prstGeom>
          <a:solidFill>
            <a:srgbClr val="97C76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98C766"/>
                </a:solidFill>
                <a:latin typeface="+mn-lt"/>
                <a:ea typeface="+mn-ea"/>
                <a:cs typeface="+mn-cs"/>
              </a:defRPr>
            </a:pPr>
            <a:endParaRPr sz="1500"/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dsc-7233.jpg"/>
          <p:cNvSpPr>
            <a:spLocks noGrp="1"/>
          </p:cNvSpPr>
          <p:nvPr>
            <p:ph type="pic" idx="13"/>
          </p:nvPr>
        </p:nvSpPr>
        <p:spPr bwMode="auto">
          <a:xfrm>
            <a:off x="-7442" y="-641272"/>
            <a:ext cx="12206883" cy="81405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84FD81-A4DD-4300-B7B7-064215BED4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5472906" y="6366158"/>
            <a:ext cx="3742377" cy="303522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438707" y="6366158"/>
            <a:ext cx="2464937" cy="3035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Квадрат"/>
          <p:cNvSpPr/>
          <p:nvPr/>
        </p:nvSpPr>
        <p:spPr bwMode="auto">
          <a:xfrm>
            <a:off x="11831500" y="872"/>
            <a:ext cx="363676" cy="363676"/>
          </a:xfrm>
          <a:prstGeom prst="rect">
            <a:avLst/>
          </a:prstGeom>
          <a:solidFill>
            <a:srgbClr val="97C76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98C766"/>
                </a:solidFill>
                <a:latin typeface="+mn-lt"/>
                <a:ea typeface="+mn-ea"/>
                <a:cs typeface="+mn-cs"/>
              </a:defRPr>
            </a:pPr>
            <a:endParaRPr sz="150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2193727" y="1821656"/>
            <a:ext cx="7804547" cy="442019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5977052" y="6536531"/>
            <a:ext cx="315791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EC7B9D69-BD91-4E4C-835D-13B44CCC8D3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1pPr>
      <a:lvl2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2pPr>
      <a:lvl3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3pPr>
      <a:lvl4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4pPr>
      <a:lvl5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5pPr>
      <a:lvl6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6pPr>
      <a:lvl7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7pPr>
      <a:lvl8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8pPr>
      <a:lvl9pPr marL="0" marR="0" indent="0" algn="l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>
          <a:solidFill>
            <a:srgbClr val="FFFFFF"/>
          </a:solidFill>
          <a:latin typeface="+mj-lt"/>
          <a:ea typeface="+mj-ea"/>
          <a:cs typeface="+mj-cs"/>
        </a:defRPr>
      </a:lvl9pPr>
    </p:titleStyle>
    <p:bodyStyle>
      <a:lvl1pPr marL="30559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52784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75009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97234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119459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141684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163909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1861344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2083593" marR="0" indent="-305594" algn="l" defTabSz="410766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defRPr sz="22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1143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2286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3429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4572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5715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6858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8001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914400" algn="ctr" defTabSz="41076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415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82880" y="2179663"/>
            <a:ext cx="11901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cap="all">
                <a:solidFill>
                  <a:srgbClr val="AECC53"/>
                </a:solidFill>
                <a:latin typeface="Verdana"/>
                <a:ea typeface="Verdana"/>
                <a:cs typeface="Times New Roman"/>
              </a:rPr>
              <a:t>ПРОВЕДЕНИЕ КАПИТАЛЬНОГО РЕМОНТА НА ОБЪЕКТЕ ПО АДРЕСУ</a:t>
            </a:r>
            <a:r>
              <a:rPr lang="en-US" sz="4000" cap="all">
                <a:solidFill>
                  <a:srgbClr val="AECC53"/>
                </a:solidFill>
                <a:latin typeface="Verdana"/>
                <a:ea typeface="Verdana"/>
                <a:cs typeface="Times New Roman"/>
              </a:rPr>
              <a:t>:</a:t>
            </a:r>
            <a:r>
              <a:rPr lang="ru-RU" sz="4000" cap="all">
                <a:solidFill>
                  <a:srgbClr val="AECC53"/>
                </a:solidFill>
                <a:latin typeface="Verdana"/>
                <a:ea typeface="Verdana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4000" cap="all">
                <a:solidFill>
                  <a:srgbClr val="AECC53"/>
                </a:solidFill>
                <a:latin typeface="Verdana"/>
                <a:ea typeface="Verdana"/>
                <a:cs typeface="Times New Roman"/>
              </a:rPr>
              <a:t>УЛ. </a:t>
            </a:r>
            <a:r>
              <a:rPr lang="ru-RU" sz="4000" cap="all">
                <a:solidFill>
                  <a:srgbClr val="AECC53"/>
                </a:solidFill>
                <a:latin typeface="Verdana"/>
                <a:ea typeface="Verdana"/>
                <a:cs typeface="Times New Roman"/>
              </a:rPr>
              <a:t>КАЛИНИНА, 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439268" y="1116135"/>
            <a:ext cx="11528613" cy="1707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1"/>
            <a:ext cx="11716657" cy="1701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158"/>
                </a:solidFill>
              </a:rPr>
              <a:t>Лифтовое оборудование в многоквартирном доме</a:t>
            </a:r>
            <a:endParaRPr lang="ru-RU" sz="2400">
              <a:solidFill>
                <a:srgbClr val="00415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36899" y="1274284"/>
            <a:ext cx="11350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Для обеспечения безопасной эксплуатации лифта, улучшения технических характеристик лифта и заблаговременного предотвращения поломок лифтового оборудования, которое приведет к остановке лифта, рекомендуется произвести замену лифтового оборудования с истекшим сроком службы, а также имеющего существенные дефекты на отдельных узлах, агрегатах.</a:t>
            </a:r>
            <a:endParaRPr/>
          </a:p>
          <a:p>
            <a:pPr algn="l"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899" y="2976084"/>
            <a:ext cx="4525716" cy="3595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5712054" y="3355633"/>
            <a:ext cx="61316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Предельная стоимость реализации работ, с учётом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проведения строительного контроля,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составляет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2 896 000,00р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. (исходя из заключения и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ГОСТ Р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53783-2010).</a:t>
            </a: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87204" y="1288868"/>
            <a:ext cx="5191082" cy="4807132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49216" y="118291"/>
            <a:ext cx="11316063" cy="117057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/>
              <a:t>Проведение технического обследования и разработка проектно-</a:t>
            </a:r>
            <a:br>
              <a:rPr lang="ru-RU" sz="2000"/>
            </a:br>
            <a:r>
              <a:rPr lang="ru-RU" sz="2000"/>
              <a:t>сметной документации многоквартирного жилого дома</a:t>
            </a:r>
            <a:endParaRPr lang="ru-RU" sz="1200">
              <a:solidFill>
                <a:srgbClr val="0041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09897" y="1524642"/>
            <a:ext cx="49551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Согласно Постановления правительства Свердловской области №</a:t>
            </a: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378-ПП </a:t>
            </a: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от 01.06.2023г. Требуется разработка проектной документации на проведение капитального ремонта</a:t>
            </a: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.</a:t>
            </a:r>
            <a:endParaRPr/>
          </a:p>
          <a:p>
            <a:pPr algn="l">
              <a:defRPr/>
            </a:pPr>
            <a:endParaRPr lang="ru-RU" sz="1600">
              <a:solidFill>
                <a:srgbClr val="004158"/>
              </a:solidFill>
              <a:latin typeface="Verdana"/>
            </a:endParaRPr>
          </a:p>
          <a:p>
            <a:pPr algn="l">
              <a:defRPr/>
            </a:pPr>
            <a:r>
              <a:rPr lang="ru-RU" sz="1600">
                <a:solidFill>
                  <a:srgbClr val="004158"/>
                </a:solidFill>
                <a:latin typeface="Verdana"/>
              </a:rPr>
              <a:t>Для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уточнения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фактических эксплуатационных характеристик элементов конструкции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здания и его инженерных систем, сопоставления с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проектной документацией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, формирования проектных решений по объему ремонтных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работ необходимо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выполнить работы по техническому обследованию и разработки проектно-</a:t>
            </a:r>
            <a:endParaRPr/>
          </a:p>
          <a:p>
            <a:pPr algn="l">
              <a:defRPr/>
            </a:pPr>
            <a:r>
              <a:rPr lang="ru-RU" sz="1600">
                <a:solidFill>
                  <a:srgbClr val="004158"/>
                </a:solidFill>
                <a:latin typeface="Verdana"/>
              </a:rPr>
              <a:t>сметной 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документации.</a:t>
            </a:r>
            <a:endParaRPr/>
          </a:p>
          <a:p>
            <a:pPr algn="l">
              <a:defRPr/>
            </a:pPr>
            <a:endParaRPr lang="ru-RU" sz="1600">
              <a:solidFill>
                <a:srgbClr val="004158"/>
              </a:solidFill>
              <a:latin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02158" y="1342454"/>
            <a:ext cx="5173361" cy="4483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858946" y="1127518"/>
            <a:ext cx="5237055" cy="5012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301173"/>
            <a:ext cx="12065000" cy="7612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Состав проектно-сметной документации</a:t>
            </a:r>
            <a:endParaRPr lang="ru-RU" sz="280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75361" y="1062448"/>
            <a:ext cx="512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endParaRPr lang="ru-RU" sz="2000" b="0">
              <a:solidFill>
                <a:srgbClr val="004158"/>
              </a:solidFill>
              <a:latin typeface="Verdana"/>
              <a:ea typeface="Verdana"/>
            </a:endParaRPr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Пояснительная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часть по объекту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(характеристика объекта, методы</a:t>
            </a:r>
            <a:endParaRPr/>
          </a:p>
          <a:p>
            <a:pPr algn="l">
              <a:defRPr/>
            </a:pP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обследования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, оценка технического состояния, выявленные недостатки и</a:t>
            </a:r>
            <a:endParaRPr/>
          </a:p>
          <a:p>
            <a:pPr algn="l">
              <a:defRPr/>
            </a:pP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рекомендации по устранению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)</a:t>
            </a:r>
            <a:r>
              <a:rPr lang="en-US" sz="1800">
                <a:solidFill>
                  <a:schemeClr val="bg1"/>
                </a:solidFill>
                <a:latin typeface="Verdana"/>
                <a:ea typeface="Verdana"/>
              </a:rPr>
              <a:t>;</a:t>
            </a:r>
            <a:endParaRPr/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А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кт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обследования и оценки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объекта;</a:t>
            </a:r>
            <a:endParaRPr lang="en-US" sz="1800">
              <a:solidFill>
                <a:srgbClr val="004158"/>
              </a:solidFill>
              <a:latin typeface="Verdana"/>
              <a:ea typeface="Verdana"/>
            </a:endParaRPr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К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омплект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эскизных обмерных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чертежей;</a:t>
            </a:r>
            <a:endParaRPr lang="en-US" sz="1800">
              <a:solidFill>
                <a:srgbClr val="004158"/>
              </a:solidFill>
              <a:latin typeface="Verdana"/>
              <a:ea typeface="Verdana"/>
            </a:endParaRPr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асчеты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ремонтно-монтажных работ и их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объемов;</a:t>
            </a:r>
            <a:endParaRPr lang="en-US" sz="1800">
              <a:solidFill>
                <a:srgbClr val="004158"/>
              </a:solidFill>
              <a:latin typeface="Verdana"/>
              <a:ea typeface="Verdana"/>
            </a:endParaRPr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Ф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отоматериалы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выявленных дефектов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недостатков;</a:t>
            </a:r>
            <a:endParaRPr lang="en-US" sz="1800">
              <a:solidFill>
                <a:srgbClr val="004158"/>
              </a:solidFill>
              <a:latin typeface="Verdana"/>
              <a:ea typeface="Verdana"/>
            </a:endParaRPr>
          </a:p>
          <a:p>
            <a:pPr marL="342900" indent="-342900" algn="l">
              <a:buFont typeface="Wingdings"/>
              <a:buChar char="v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Сметный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расчет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(локальный, объектный и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сводный)</a:t>
            </a:r>
            <a:r>
              <a:rPr lang="en-US" sz="1800">
                <a:solidFill>
                  <a:schemeClr val="bg1"/>
                </a:solidFill>
                <a:latin typeface="Verdana"/>
                <a:ea typeface="Verdana"/>
              </a:rPr>
              <a:t>;</a:t>
            </a:r>
            <a:endParaRPr lang="ru-RU" sz="180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78272" y="1127517"/>
            <a:ext cx="222250" cy="502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82793" y="1127517"/>
            <a:ext cx="4942357" cy="4942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73991" y="1508515"/>
            <a:ext cx="11121620" cy="1663337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1"/>
            <a:ext cx="11864703" cy="12402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/>
              <a:t>Подготовка и проведения общего собрания собственников МКД</a:t>
            </a:r>
            <a:endParaRPr lang="ru-RU" sz="280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76694" y="1643511"/>
            <a:ext cx="1056531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При подготовке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ОСС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по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вопросам проведения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работ капитального ремонта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используются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следующие данные:</a:t>
            </a:r>
            <a:endParaRPr/>
          </a:p>
          <a:p>
            <a:pPr marL="285750" indent="-285750" algn="l">
              <a:buFontTx/>
              <a:buChar char="-"/>
              <a:defRPr/>
            </a:pP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Проектно-сметная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документация по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результатам оценки</a:t>
            </a:r>
            <a:r>
              <a:rPr lang="en-US" sz="180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тех.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состояния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объекта;</a:t>
            </a:r>
            <a:endParaRPr/>
          </a:p>
          <a:p>
            <a:pPr marL="285750" indent="-285750" algn="l">
              <a:buFontTx/>
              <a:buChar char="-"/>
              <a:defRPr/>
            </a:pP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Данные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по состоянию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спецсчета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 фонда капитального </a:t>
            </a: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ремонта</a:t>
            </a:r>
            <a:r>
              <a:rPr lang="en-US" sz="1800">
                <a:solidFill>
                  <a:schemeClr val="bg1"/>
                </a:solidFill>
                <a:latin typeface="Verdana"/>
                <a:ea typeface="Verdana"/>
              </a:rPr>
              <a:t>;</a:t>
            </a:r>
            <a:endParaRPr/>
          </a:p>
          <a:p>
            <a:pPr algn="l">
              <a:defRPr/>
            </a:pPr>
            <a:endParaRPr lang="en-US" sz="160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154" y="3540761"/>
            <a:ext cx="3024777" cy="30247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004173" y="3768401"/>
            <a:ext cx="5560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>
                <a:solidFill>
                  <a:srgbClr val="004158"/>
                </a:solidFill>
                <a:latin typeface="Verdana"/>
                <a:ea typeface="Verdana"/>
              </a:rPr>
              <a:t>Решение о проведении капитального ремонта, его объеме, сроках проведения, стоимости ремонта принимается на ОСС.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68762" y="1659285"/>
            <a:ext cx="2672461" cy="4306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0"/>
            <a:ext cx="11586029" cy="11705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Отбор подрядных организаций и поставщиков</a:t>
            </a:r>
            <a:endParaRPr lang="ru-RU" sz="32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66057" y="2029399"/>
            <a:ext cx="22468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В случае принятия на ОСС решения о проведении работ капитального</a:t>
            </a:r>
            <a:endParaRPr/>
          </a:p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ремонта директор УЖК организует процедуру отбора подрядных организаций</a:t>
            </a:r>
            <a:endParaRPr lang="ru-RU" sz="1800">
              <a:solidFill>
                <a:srgbClr val="00415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94683" y="1659285"/>
            <a:ext cx="2579529" cy="4306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61042" y="2029399"/>
            <a:ext cx="2246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Согласование и заключение договора с отобранной подрядной организацией, авансирование средств со специального счета фонда капитального ремонта </a:t>
            </a:r>
            <a:endParaRPr lang="ru-RU" sz="1800">
              <a:solidFill>
                <a:srgbClr val="0041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496635" y="1659285"/>
            <a:ext cx="2788773" cy="4306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772990" y="2109728"/>
            <a:ext cx="2236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Реализация капитального ремонта, открытие объекта, организация строительного контроля</a:t>
            </a:r>
            <a:endParaRPr lang="ru-RU" sz="1800">
              <a:solidFill>
                <a:srgbClr val="004158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3238518" y="3518952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0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7246220" y="3518952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0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64004" y="1287859"/>
            <a:ext cx="11121620" cy="1816463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0"/>
            <a:ext cx="12195629" cy="23217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Реализация капитального ремонта</a:t>
            </a:r>
            <a:endParaRPr lang="ru-RU" sz="320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64004" y="1534181"/>
            <a:ext cx="11234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В целях контроля качества строительных и монтажных работ,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контроля качества строительных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материалов в ходе проведения строительных и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монтажных работ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, соблюдения срока выполнения работ производится строительный контроль за</a:t>
            </a:r>
            <a:endParaRPr/>
          </a:p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проведением капитального ремонта</a:t>
            </a:r>
            <a:r>
              <a:rPr lang="ru-RU" sz="1600">
                <a:solidFill>
                  <a:srgbClr val="004158"/>
                </a:solidFill>
                <a:latin typeface="Verdana"/>
              </a:rPr>
              <a:t>. </a:t>
            </a:r>
            <a:endParaRPr lang="ru-RU" sz="1600">
              <a:solidFill>
                <a:srgbClr val="004158"/>
              </a:solidFill>
              <a:latin typeface="Verdana"/>
            </a:endParaRPr>
          </a:p>
          <a:p>
            <a:pPr algn="l">
              <a:defRPr/>
            </a:pPr>
            <a:endParaRPr lang="ru-RU" sz="1600">
              <a:solidFill>
                <a:srgbClr val="004158"/>
              </a:solidFill>
              <a:latin typeface="Verdana"/>
            </a:endParaRPr>
          </a:p>
          <a:p>
            <a:pPr algn="l">
              <a:defRPr/>
            </a:pPr>
            <a:endParaRPr lang="ru-RU" sz="1600">
              <a:solidFill>
                <a:srgbClr val="004158"/>
              </a:solidFill>
              <a:latin typeface="Verdana"/>
            </a:endParaRPr>
          </a:p>
          <a:p>
            <a:pPr algn="l">
              <a:defRPr/>
            </a:pPr>
            <a:endParaRPr lang="ru-RU" sz="1600">
              <a:solidFill>
                <a:srgbClr val="004158"/>
              </a:solidFill>
              <a:latin typeface="Verdan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06584" y="3145506"/>
            <a:ext cx="3434104" cy="3434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5783268" y="3145506"/>
            <a:ext cx="60902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Осуществление строительного контроля в рамках программы капитального ремонта является обязательным условием согласно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Постановления правительства Свердловской области №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378-ПП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от 01.06.2023г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., не более 2% от стоимости строительно-монтажных работ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.</a:t>
            </a: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  <a:p>
            <a:pPr algn="l"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  <a:p>
            <a:pPr algn="l">
              <a:defRPr/>
            </a:pPr>
            <a:r>
              <a:rPr lang="ru-RU" sz="1800">
                <a:solidFill>
                  <a:srgbClr val="004158"/>
                </a:solidFill>
                <a:latin typeface="Verdana"/>
              </a:rPr>
              <a:t>Н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орматив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затрат на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стройконтроль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 –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2,14% от стоимости строительно-монтажных работ, Постановление </a:t>
            </a:r>
            <a:r>
              <a:rPr lang="ru-RU" sz="1800">
                <a:solidFill>
                  <a:srgbClr val="004158"/>
                </a:solidFill>
                <a:latin typeface="Verdana"/>
              </a:rPr>
              <a:t>РФ №468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5738423" y="1669244"/>
            <a:ext cx="6270697" cy="3860699"/>
          </a:xfrm>
          <a:prstGeom prst="rect">
            <a:avLst/>
          </a:prstGeom>
          <a:solidFill>
            <a:srgbClr val="E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ru-RU">
              <a:latin typeface="Verdana"/>
              <a:ea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4037" y="330415"/>
            <a:ext cx="120389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Общие </a:t>
            </a:r>
            <a:r>
              <a:rPr lang="ru-RU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положения</a:t>
            </a:r>
            <a:r>
              <a:rPr lang="en-US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:</a:t>
            </a:r>
            <a:endParaRPr lang="ru-RU" sz="2800">
              <a:solidFill>
                <a:srgbClr val="004158"/>
              </a:solidFill>
              <a:latin typeface="Verdana"/>
              <a:ea typeface="Verdana"/>
              <a:cs typeface="Times New Roman"/>
            </a:endParaRPr>
          </a:p>
          <a:p>
            <a:pPr>
              <a:defRPr/>
            </a:pPr>
            <a:r>
              <a:rPr lang="ru-RU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назначение</a:t>
            </a:r>
            <a:r>
              <a:rPr lang="ru-RU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, область применения, цели</a:t>
            </a:r>
            <a:r>
              <a:rPr lang="en-US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;</a:t>
            </a:r>
            <a:endParaRPr lang="ru-RU" sz="2800">
              <a:solidFill>
                <a:srgbClr val="004158"/>
              </a:solidFill>
              <a:latin typeface="Verdana"/>
              <a:ea typeface="Verdana"/>
              <a:cs typeface="Times New Roman"/>
            </a:endParaRPr>
          </a:p>
          <a:p>
            <a:pPr algn="l">
              <a:defRPr/>
            </a:pPr>
            <a:endParaRPr lang="ru-RU" sz="2500">
              <a:solidFill>
                <a:srgbClr val="0041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852160" y="1669372"/>
            <a:ext cx="6061166" cy="433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Капитальный ремонт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– это проведение комплекса строительных работ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и организационно-технических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мероприятий по устранению физического и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морального износа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, не связанных с изменением основных технико-экономических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показателей здания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и функционального назначения, предусматривающих восстановление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его ресурса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с частичной заменой при необходимости конструктивных элементов и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систем инженерного оборудования, а также улучшению эксплуатационных показателей.</a:t>
            </a:r>
            <a:endParaRPr/>
          </a:p>
          <a:p>
            <a:pPr algn="just">
              <a:defRPr/>
            </a:pP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en-US" sz="6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 sz="1600" b="0">
              <a:solidFill>
                <a:srgbClr val="004158"/>
              </a:solidFill>
              <a:latin typeface="Verdana"/>
              <a:ea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9136" y="1537828"/>
            <a:ext cx="4875675" cy="470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0"/>
            <a:ext cx="11673114" cy="23217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Планирование проведения капитального ремонта</a:t>
            </a:r>
            <a:endParaRPr lang="ru-RU" sz="320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40326" y="1676158"/>
            <a:ext cx="223570" cy="4535456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87203" y="1676158"/>
            <a:ext cx="2380641" cy="4535455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Открытие специального счёта для формирования фонда капитального ремонта</a:t>
            </a: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36378" y="1676158"/>
            <a:ext cx="2380641" cy="4535456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Оценка исходных материалов, документации для технического обследования конструкций и инженерных сетей, подготовка технического заключения </a:t>
            </a: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789819" y="1676158"/>
            <a:ext cx="236736" cy="4535456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  <a:cs typeface="Verdan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799355" y="1676158"/>
            <a:ext cx="2380641" cy="4535455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4158"/>
              </a:buClr>
              <a:buSzPct val="150000"/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Расчёт предельной стоимости строительно-монтажных работ, проектно-сметной документации, строительного контроля</a:t>
            </a: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363373" y="1193885"/>
            <a:ext cx="11288695" cy="1531898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4037" y="330415"/>
            <a:ext cx="1203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4158"/>
                </a:solidFill>
                <a:latin typeface="Verdana"/>
                <a:ea typeface="Verdana"/>
                <a:cs typeface="Times New Roman"/>
              </a:rPr>
              <a:t>Оценка технического состояния МКД</a:t>
            </a:r>
            <a:endParaRPr lang="ru-RU" sz="2500">
              <a:solidFill>
                <a:srgbClr val="0041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1930" y="1193885"/>
            <a:ext cx="11110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Оценка технического состояния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– установление степени повреждения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и категории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технического состояния строительных конструкций, инженерных систем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или их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частей (или зданий и сооружений в целом), на основе сопоставления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фактических значений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количественно оцениваемых признаков со значениями этих же </a:t>
            </a:r>
            <a:r>
              <a:rPr lang="ru-RU" sz="1800" b="0">
                <a:solidFill>
                  <a:srgbClr val="004158"/>
                </a:solidFill>
                <a:latin typeface="Verdana"/>
                <a:ea typeface="Verdana"/>
              </a:rPr>
              <a:t>признаков, установленных проектом или нормативным документом.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86994" y="3066033"/>
            <a:ext cx="58347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Периодичность, объем и состав работ капитального ремонта планируются на основании</a:t>
            </a:r>
            <a:r>
              <a:rPr lang="en-US" sz="1600" b="0">
                <a:solidFill>
                  <a:srgbClr val="004158"/>
                </a:solidFill>
                <a:latin typeface="Verdana"/>
                <a:ea typeface="Verdana"/>
              </a:rPr>
              <a:t>:</a:t>
            </a:r>
            <a:endParaRPr lang="ru-RU" sz="1600" b="0">
              <a:solidFill>
                <a:srgbClr val="004158"/>
              </a:solidFill>
              <a:latin typeface="Verdana"/>
              <a:ea typeface="Verdana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требований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ВСН 58-88(р) «Положение об организации и проведении реконструкции, ремонта и технического обслуживания зданий, объектов коммунального и социально-культурного назначения. Нормы проектирования»</a:t>
            </a:r>
            <a:r>
              <a:rPr lang="en-US" sz="1600" b="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 lang="ru-RU" sz="1600" b="0">
              <a:solidFill>
                <a:srgbClr val="004158"/>
              </a:solidFill>
              <a:latin typeface="Verdana"/>
              <a:ea typeface="Verdana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анализа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актов сезонных осмотров объектов, актов выполненных плановых и внеплановых ремонтных работ на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объектах</a:t>
            </a:r>
            <a:r>
              <a:rPr lang="en-US" sz="1600" b="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 lang="en-US" sz="1600">
              <a:solidFill>
                <a:srgbClr val="004158"/>
              </a:solidFill>
              <a:latin typeface="Verdana"/>
              <a:ea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3989" y="2856412"/>
            <a:ext cx="4962377" cy="3845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428724" y="5450542"/>
            <a:ext cx="11166652" cy="8274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96431" y="814256"/>
            <a:ext cx="4998935" cy="4109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10580" y="224976"/>
            <a:ext cx="89480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b="1">
                <a:solidFill>
                  <a:srgbClr val="004158"/>
                </a:solidFill>
                <a:latin typeface="Verdana"/>
                <a:ea typeface="Verdana"/>
                <a:cs typeface="Verdana"/>
              </a:rPr>
              <a:t>Физический износ многоквартирного дома</a:t>
            </a:r>
            <a:endParaRPr lang="ko-KR" sz="2500" b="1">
              <a:solidFill>
                <a:srgbClr val="004158"/>
              </a:solidFill>
              <a:latin typeface="Verdana"/>
              <a:ea typeface="Helvetica Neue Medium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37727" y="2706347"/>
            <a:ext cx="3166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endParaRPr lang="ru-RU" sz="2000" b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Verdana"/>
            </a:endParaRPr>
          </a:p>
          <a:p>
            <a:pPr algn="l">
              <a:defRPr/>
            </a:pPr>
            <a:endParaRPr lang="ru-RU" sz="2000" b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9" name="Title 3"/>
          <p:cNvSpPr txBox="1"/>
          <p:nvPr/>
        </p:nvSpPr>
        <p:spPr bwMode="auto">
          <a:xfrm>
            <a:off x="9490648" y="-112991"/>
            <a:ext cx="9144000" cy="106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ko-KR" b="1">
              <a:latin typeface="Verdana"/>
              <a:cs typeface="Verdana"/>
            </a:endParaRPr>
          </a:p>
        </p:txBody>
      </p:sp>
      <p:sp>
        <p:nvSpPr>
          <p:cNvPr id="22" name="Title 3"/>
          <p:cNvSpPr txBox="1"/>
          <p:nvPr/>
        </p:nvSpPr>
        <p:spPr bwMode="auto">
          <a:xfrm>
            <a:off x="10658639" y="158909"/>
            <a:ext cx="9144000" cy="106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latin typeface="Verdana"/>
                <a:ea typeface="Verdana"/>
                <a:cs typeface="Verdana"/>
              </a:rPr>
              <a:t> </a:t>
            </a:r>
            <a:endParaRPr lang="ko-KR" sz="3000" b="1">
              <a:solidFill>
                <a:srgbClr val="004158"/>
              </a:solidFill>
              <a:latin typeface="Verdana"/>
              <a:ea typeface="Helvetica Neue Medium"/>
              <a:cs typeface="Verdana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20216" y="852361"/>
            <a:ext cx="4975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Физический </a:t>
            </a: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износ многоквартирного дома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– показатель, характеризующий изменение, снижение и потери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функциональной, несущей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способности и деформации конструкций, элементов или частей многоквартирного дома по сравнению с </a:t>
            </a:r>
            <a:r>
              <a:rPr lang="ru-RU" sz="1600" b="0">
                <a:solidFill>
                  <a:srgbClr val="004158"/>
                </a:solidFill>
                <a:latin typeface="Verdana"/>
                <a:ea typeface="Verdana"/>
              </a:rPr>
              <a:t>первоначальным состоянием.</a:t>
            </a:r>
            <a:endParaRPr lang="ru-RU" sz="1600" b="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28724" y="2982308"/>
            <a:ext cx="508039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4158"/>
              </a:buClr>
              <a:buSzPct val="150000"/>
              <a:buFontTx/>
              <a:buChar char="›"/>
              <a:defRPr/>
            </a:pPr>
            <a:endParaRPr lang="ru-RU" sz="2000">
              <a:solidFill>
                <a:srgbClr val="004158"/>
              </a:solidFill>
            </a:endParaRPr>
          </a:p>
          <a:p>
            <a:pPr>
              <a:buClr>
                <a:srgbClr val="004158"/>
              </a:buClr>
              <a:buSzPct val="150000"/>
              <a:defRPr/>
            </a:pPr>
            <a:r>
              <a:rPr lang="ru-RU" sz="1600">
                <a:solidFill>
                  <a:schemeClr val="bg1"/>
                </a:solidFill>
                <a:latin typeface="Verdana"/>
                <a:ea typeface="Verdana"/>
              </a:rPr>
              <a:t>ВСН </a:t>
            </a:r>
            <a:r>
              <a:rPr lang="ru-RU" sz="1600">
                <a:solidFill>
                  <a:schemeClr val="bg1"/>
                </a:solidFill>
                <a:latin typeface="Verdana"/>
                <a:ea typeface="Verdana"/>
              </a:rPr>
              <a:t>53-86(р) Правила оценки физического износа жилых зданий </a:t>
            </a:r>
            <a:r>
              <a:rPr lang="ru-RU" sz="1600">
                <a:solidFill>
                  <a:schemeClr val="bg1"/>
                </a:solidFill>
                <a:latin typeface="Verdana"/>
                <a:ea typeface="Verdana"/>
              </a:rPr>
              <a:t>1988</a:t>
            </a:r>
            <a:r>
              <a:rPr lang="ru-RU" sz="1600">
                <a:solidFill>
                  <a:schemeClr val="bg1"/>
                </a:solidFill>
                <a:latin typeface="Verdana"/>
                <a:ea typeface="Verdana"/>
              </a:rPr>
              <a:t>;</a:t>
            </a:r>
            <a:endParaRPr lang="ru-RU" sz="1600">
              <a:solidFill>
                <a:schemeClr val="bg1"/>
              </a:solidFill>
              <a:latin typeface="Verdana"/>
              <a:ea typeface="Verdana"/>
            </a:endParaRPr>
          </a:p>
          <a:p>
            <a:pPr marL="342900" indent="-342900" algn="l">
              <a:buClr>
                <a:srgbClr val="004158"/>
              </a:buClr>
              <a:buSzPct val="150000"/>
              <a:buFontTx/>
              <a:buChar char="›"/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28724" y="5472071"/>
            <a:ext cx="108040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Verdana"/>
                <a:ea typeface="Verdana"/>
              </a:rPr>
              <a:t>Согласно п. 3.13 ГОСТ Р 51929 – 2014, капитальный ремонт общедомового имущества , конструкции зданий и элементов должен превышать 30%.</a:t>
            </a:r>
            <a:endParaRPr/>
          </a:p>
          <a:p>
            <a:pPr algn="just">
              <a:defRPr/>
            </a:pPr>
            <a:endParaRPr lang="ru-RU" sz="1600">
              <a:solidFill>
                <a:schemeClr val="bg1"/>
              </a:solidFill>
              <a:latin typeface="Verdana"/>
              <a:ea typeface="Verdana"/>
            </a:endParaRPr>
          </a:p>
          <a:p>
            <a:pPr marL="342900" indent="-342900" algn="l">
              <a:buClr>
                <a:srgbClr val="004158"/>
              </a:buClr>
              <a:buSzPct val="150000"/>
              <a:buFontTx/>
              <a:buChar char="›"/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  <a:latin typeface="Verdana"/>
              <a:ea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74870" y="1022590"/>
            <a:ext cx="4876948" cy="3901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6104963" y="3889929"/>
            <a:ext cx="5672654" cy="23179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94456" y="1532964"/>
            <a:ext cx="11083161" cy="2000649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1"/>
            <a:ext cx="11777616" cy="13186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Система водоснабжения в многоквартирном доме</a:t>
            </a:r>
            <a:endParaRPr lang="ru-RU" sz="3200"/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635726" y="1482057"/>
            <a:ext cx="11141891" cy="1977358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noAutofit/>
          </a:bodyPr>
          <a:lstStyle>
            <a:lvl1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1" i="0" u="none" strike="noStrike" cap="none" spc="0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  <a:lvl2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3pPr>
            <a:lvl4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4pPr>
            <a:lvl5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5pPr>
            <a:lvl6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6pPr>
            <a:lvl7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7pPr>
            <a:lvl8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8pPr>
            <a:lvl9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r>
              <a:rPr lang="ru-RU" sz="1600"/>
              <a:t>В рамках текущей эксплуатации многоквартирного дома произведено обследование системы водоснабжения</a:t>
            </a:r>
            <a:r>
              <a:rPr lang="en-US" sz="1600"/>
              <a:t>.</a:t>
            </a:r>
            <a:r>
              <a:rPr lang="ru-RU" sz="1600"/>
              <a:t> По результатам осмотра следует, что на трубопроводе </a:t>
            </a:r>
            <a:r>
              <a:rPr lang="ru-RU" sz="1600"/>
              <a:t>холодного и горячего </a:t>
            </a:r>
            <a:r>
              <a:rPr lang="ru-RU" sz="1600"/>
              <a:t>водоснабжения имеется сквозная физико-химическая коррозия стенок трубопроводов из </a:t>
            </a:r>
            <a:r>
              <a:rPr lang="ru-RU" sz="1600"/>
              <a:t>водогазопроводных</a:t>
            </a:r>
            <a:r>
              <a:rPr lang="ru-RU" sz="1600"/>
              <a:t> труб, сужение проходного сечения магистральных труб, резьбовых соединений. </a:t>
            </a:r>
            <a:endParaRPr lang="ru-RU" sz="1600"/>
          </a:p>
          <a:p>
            <a:pPr algn="just">
              <a:defRPr/>
            </a:pPr>
            <a:r>
              <a:rPr lang="ru-RU" sz="1600"/>
              <a:t>Дополнительно зафиксировано </a:t>
            </a:r>
            <a:r>
              <a:rPr lang="ru-RU" sz="1600"/>
              <a:t>ограниченно-работоспособное состояние </a:t>
            </a:r>
            <a:r>
              <a:rPr lang="ru-RU" sz="1600"/>
              <a:t>инженерного </a:t>
            </a:r>
            <a:r>
              <a:rPr lang="ru-RU" sz="1600"/>
              <a:t>оборудования </a:t>
            </a:r>
            <a:r>
              <a:rPr lang="ru-RU" sz="1600"/>
              <a:t>и системы </a:t>
            </a:r>
            <a:r>
              <a:rPr lang="ru-RU" sz="1600"/>
              <a:t>автоматики.</a:t>
            </a:r>
            <a:endParaRPr/>
          </a:p>
          <a:p>
            <a:pPr algn="just">
              <a:defRPr/>
            </a:pPr>
            <a:endParaRPr lang="ru-RU" sz="16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0704" y="3912568"/>
            <a:ext cx="3119301" cy="2495441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 rot="10800000" flipV="1">
            <a:off x="6104963" y="3864142"/>
            <a:ext cx="5672654" cy="2543867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noAutofit/>
          </a:bodyPr>
          <a:lstStyle>
            <a:lvl1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1" i="0" u="none" strike="noStrike" cap="none" spc="0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  <a:lvl2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3pPr>
            <a:lvl4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4pPr>
            <a:lvl5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5pPr>
            <a:lvl6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6pPr>
            <a:lvl7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7pPr>
            <a:lvl8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8pPr>
            <a:lvl9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endParaRPr lang="ru-RU" sz="1400"/>
          </a:p>
          <a:p>
            <a:pPr>
              <a:defRPr/>
            </a:pPr>
            <a:r>
              <a:rPr lang="ru-RU" sz="1600"/>
              <a:t>По </a:t>
            </a:r>
            <a:r>
              <a:rPr lang="ru-RU" sz="1600"/>
              <a:t>заключению </a:t>
            </a:r>
            <a:r>
              <a:rPr lang="ru-RU" sz="1600"/>
              <a:t>требуется </a:t>
            </a:r>
            <a:r>
              <a:rPr lang="ru-RU" sz="1600"/>
              <a:t>произвести </a:t>
            </a:r>
            <a:r>
              <a:rPr lang="ru-RU" sz="1600"/>
              <a:t>замену</a:t>
            </a:r>
            <a:r>
              <a:rPr lang="en-US" sz="1600"/>
              <a:t>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/>
              <a:t>Обвязку насосной станции, ИТП</a:t>
            </a:r>
            <a:r>
              <a:rPr lang="en-US" sz="1600"/>
              <a:t>;</a:t>
            </a:r>
            <a:endParaRPr lang="ru-RU" sz="1600"/>
          </a:p>
          <a:p>
            <a:pPr marL="285750" indent="-285750">
              <a:buFontTx/>
              <a:buChar char="-"/>
              <a:defRPr/>
            </a:pPr>
            <a:r>
              <a:rPr lang="ru-RU" sz="1600"/>
              <a:t>Магистральных </a:t>
            </a:r>
            <a:r>
              <a:rPr lang="ru-RU" sz="1600"/>
              <a:t>трубопроводов в техническом подполье, местах общего пользования, техническом этаже. 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/>
              <a:t>Замена </a:t>
            </a:r>
            <a:r>
              <a:rPr lang="ru-RU" sz="1600"/>
              <a:t>инженерного</a:t>
            </a:r>
            <a:r>
              <a:rPr lang="ru-RU" sz="1600"/>
              <a:t> </a:t>
            </a:r>
            <a:r>
              <a:rPr lang="ru-RU" sz="1600"/>
              <a:t>оборудования, </a:t>
            </a:r>
            <a:r>
              <a:rPr lang="ru-RU" sz="1600"/>
              <a:t>системы автоматики </a:t>
            </a: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04800" y="1031900"/>
            <a:ext cx="11442914" cy="8274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799" y="599582"/>
            <a:ext cx="11442915" cy="319096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400"/>
              <a:t>Замена отдельных участков оцинкованного трубопровода не принесёт положительного результата. </a:t>
            </a:r>
            <a:br>
              <a:rPr lang="ru-RU" sz="1400"/>
            </a:br>
            <a:br>
              <a:rPr lang="ru-RU" sz="1400"/>
            </a:br>
            <a:r>
              <a:rPr lang="ru-RU" sz="1400"/>
              <a:t>Объём воды и химических элементов, вызывающих коррозионное зарастание труб в системе не изменится и те отложения, которые раньше распределялись на весь трубопровод будет выпадать на стенки оцинкованного трубопровода, что ускорит (увеличит) его зарастание.</a:t>
            </a:r>
            <a:br>
              <a:rPr lang="ru-RU" sz="1400"/>
            </a:br>
            <a:br>
              <a:rPr lang="ru-RU" sz="1400"/>
            </a:br>
            <a:r>
              <a:rPr lang="ru-RU" sz="1400"/>
              <a:t>Рекомендуется произвести капитальный ремонт системы </a:t>
            </a:r>
            <a:r>
              <a:rPr lang="ru-RU" sz="1400"/>
              <a:t>холодного и горячего </a:t>
            </a:r>
            <a:r>
              <a:rPr lang="ru-RU" sz="1400"/>
              <a:t>водоснабжения</a:t>
            </a:r>
            <a:r>
              <a:rPr lang="ru-RU" sz="1400"/>
              <a:t>, </a:t>
            </a:r>
            <a:r>
              <a:rPr lang="ru-RU" sz="1400"/>
              <a:t>предельная стоимость реализации работ, с учётом разработки проектно-сметной документации и строительного контроля составляет </a:t>
            </a:r>
            <a:r>
              <a:rPr lang="ru-RU" sz="1400"/>
              <a:t>7 360 000,00р.</a:t>
            </a:r>
            <a:endParaRPr lang="ru-RU" sz="1400"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27000" y="127001"/>
            <a:ext cx="11777616" cy="1318622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normAutofit/>
          </a:bodyPr>
          <a:lstStyle>
            <a:lvl1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1" i="0" u="none" strike="noStrike" cap="none" spc="0">
                <a:solidFill>
                  <a:srgbClr val="003446"/>
                </a:solidFill>
                <a:latin typeface="Verdana"/>
                <a:ea typeface="Verdana"/>
                <a:cs typeface="Verdana"/>
              </a:defRPr>
            </a:lvl1pPr>
            <a:lvl2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3pPr>
            <a:lvl4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4pPr>
            <a:lvl5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5pPr>
            <a:lvl6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6pPr>
            <a:lvl7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7pPr>
            <a:lvl8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8pPr>
            <a:lvl9pPr marL="0" marR="0" indent="0" algn="l" defTabSz="410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ru-RU" sz="2400"/>
              <a:t>Система водоснабжения в многоквартирном доме</a:t>
            </a:r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786997" y="3224536"/>
            <a:ext cx="3391758" cy="254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4597480" y="3224535"/>
            <a:ext cx="3391759" cy="254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8403267" y="3229231"/>
            <a:ext cx="3429322" cy="2571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768861" y="1068256"/>
            <a:ext cx="11209779" cy="1483751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4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В 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ходе обследования фасада зафиксировано повреждение швов, образующих примыкание кирпичной кладки к низу плиты перекрытия</a:t>
            </a:r>
            <a:r>
              <a:rPr lang="en-US" sz="1400">
                <a:solidFill>
                  <a:srgbClr val="004158"/>
                </a:solidFill>
                <a:latin typeface="Verdana"/>
                <a:ea typeface="Verdana"/>
              </a:rPr>
              <a:t>: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 частичное разрушение цементно-песчаного раствора, потеря теплоизоляционных характеристик узла, локальное выпадение и разрушение 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вилотерма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. Также зафиксирован факт подвижек облицовочного кирпича, требуется перекладка фасада и усиление ограждающей конструкции.</a:t>
            </a:r>
            <a:endParaRPr lang="ru-RU" sz="14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Рекомендуется произвести капитальный ремонт 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фасада, 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предельная стоимость реализации работ, с учётом разработки проектно-сметной документации и строительного контроля составляет 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4 981 000,00р</a:t>
            </a:r>
            <a:r>
              <a:rPr lang="ru-RU" sz="1400">
                <a:solidFill>
                  <a:srgbClr val="004158"/>
                </a:solidFill>
                <a:latin typeface="Verdana"/>
                <a:ea typeface="Verdana"/>
              </a:rPr>
              <a:t>.</a:t>
            </a:r>
            <a:endParaRPr/>
          </a:p>
          <a:p>
            <a:pPr algn="just"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18192" y="127000"/>
            <a:ext cx="11449463" cy="7929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158"/>
                </a:solidFill>
              </a:rPr>
              <a:t>Восстановление тепло и гидроизоляции рабочего горизонтального шва на фасаде</a:t>
            </a:r>
            <a:endParaRPr lang="ru-RU" sz="2400">
              <a:solidFill>
                <a:srgbClr val="0041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59276" y="1907568"/>
            <a:ext cx="11257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400">
              <a:solidFill>
                <a:srgbClr val="004158"/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>
              <a:solidFill>
                <a:srgbClr val="005C7E"/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 sz="1400">
              <a:solidFill>
                <a:srgbClr val="004158"/>
              </a:solidFill>
              <a:latin typeface="Verdana"/>
              <a:ea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8863" y="2622161"/>
            <a:ext cx="5449982" cy="306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69742" y="2622161"/>
            <a:ext cx="5449983" cy="3064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562728" y="786605"/>
            <a:ext cx="11350597" cy="1828544"/>
          </a:xfrm>
          <a:prstGeom prst="rect">
            <a:avLst/>
          </a:prstGeom>
          <a:solidFill>
            <a:srgbClr val="AE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004158"/>
              </a:buClr>
              <a:buSzPct val="150000"/>
              <a:defRPr/>
            </a:pPr>
            <a:endParaRPr lang="ru-R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7000" y="127001"/>
            <a:ext cx="11699240" cy="215464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rgbClr val="004158"/>
                </a:solidFill>
              </a:rPr>
              <a:t>Лифтовое оборудование в многоквартирном доме</a:t>
            </a:r>
            <a:endParaRPr lang="ru-RU" sz="2400">
              <a:solidFill>
                <a:srgbClr val="0041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37404" y="2941250"/>
            <a:ext cx="4610162" cy="3029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62728" y="786605"/>
            <a:ext cx="11350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Работы по капитальному ремонту лифтового оборудования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осуществляются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только на основании Актов периодического технического освидетельствования лифтов по ГОСТ Р 53783-2010,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 ГОСТ Р 55964-2022, осмотров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лифтового оборудования аккредитованной испытательной лабораторией и при выявлении отрицательных результатов проверки функционирования устройств безопасности </a:t>
            </a:r>
            <a:r>
              <a:rPr lang="ru-RU" sz="1800">
                <a:solidFill>
                  <a:srgbClr val="004158"/>
                </a:solidFill>
                <a:latin typeface="Verdana"/>
                <a:ea typeface="Verdana"/>
              </a:rPr>
              <a:t>лифта.</a:t>
            </a:r>
            <a:endParaRPr/>
          </a:p>
          <a:p>
            <a:pPr algn="l"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51912" y="2934606"/>
            <a:ext cx="55227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В ходе крайнего технического освидетельствования выявлены следующие дефекты лифтового оборудования</a:t>
            </a:r>
            <a:r>
              <a:rPr lang="en-US" sz="1600">
                <a:solidFill>
                  <a:srgbClr val="004158"/>
                </a:solidFill>
                <a:latin typeface="Verdana"/>
                <a:ea typeface="Verdana"/>
              </a:rPr>
              <a:t>:</a:t>
            </a: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Износа шкива ограничителя скорости</a:t>
            </a:r>
            <a:r>
              <a:rPr lang="en-US" sz="160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/>
          </a:p>
          <a:p>
            <a:pPr marL="285750" indent="-285750" algn="l">
              <a:buFont typeface="Arial"/>
              <a:buChar char="•"/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Неравномерная просадка тяговых канатов, обрывы проволочек на поверхности</a:t>
            </a:r>
            <a:r>
              <a:rPr lang="en-US" sz="160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Износ каната ограничителя скорости</a:t>
            </a:r>
            <a:r>
              <a:rPr lang="en-US" sz="160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Окончание среднего срока службы по элементами подвески противовеса, подвесному кабелю, приводу </a:t>
            </a:r>
            <a:r>
              <a:rPr lang="ru-RU" sz="1600">
                <a:solidFill>
                  <a:srgbClr val="004158"/>
                </a:solidFill>
                <a:latin typeface="Verdana"/>
                <a:ea typeface="Verdana"/>
              </a:rPr>
              <a:t>дверей</a:t>
            </a:r>
            <a:r>
              <a:rPr lang="en-US" sz="1600">
                <a:solidFill>
                  <a:srgbClr val="004158"/>
                </a:solidFill>
                <a:latin typeface="Verdana"/>
                <a:ea typeface="Verdana"/>
              </a:rPr>
              <a:t>;</a:t>
            </a:r>
            <a:endParaRPr lang="ru-RU" sz="1600">
              <a:solidFill>
                <a:srgbClr val="004158"/>
              </a:solidFill>
              <a:latin typeface="Verdana"/>
              <a:ea typeface="Verdana"/>
            </a:endParaRPr>
          </a:p>
          <a:p>
            <a:pPr algn="l">
              <a:defRPr/>
            </a:pPr>
            <a:endParaRPr lang="ru-RU" sz="1800">
              <a:solidFill>
                <a:srgbClr val="004158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0</Words>
  <Application>R7-Office/7.4.0.112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dc:identifier/>
  <dc:language/>
  <cp:lastModifiedBy>Трофимова Татьяна Александровна</cp:lastModifiedBy>
  <cp:revision>137</cp:revision>
  <dcterms:created xsi:type="dcterms:W3CDTF">2021-02-02T04:53:56Z</dcterms:created>
  <dcterms:modified xsi:type="dcterms:W3CDTF">2024-06-24T05:27:48Z</dcterms:modified>
  <cp:category/>
  <cp:contentStatus/>
  <cp:version/>
</cp:coreProperties>
</file>